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1" r:id="rId4"/>
    <p:sldId id="263" r:id="rId5"/>
    <p:sldId id="264" r:id="rId6"/>
    <p:sldId id="265" r:id="rId7"/>
    <p:sldId id="269" r:id="rId8"/>
    <p:sldId id="258" r:id="rId9"/>
    <p:sldId id="259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260" r:id="rId61"/>
    <p:sldId id="262" r:id="rId62"/>
    <p:sldId id="266" r:id="rId63"/>
    <p:sldId id="267" r:id="rId64"/>
    <p:sldId id="268" r:id="rId65"/>
    <p:sldId id="270" r:id="rId66"/>
    <p:sldId id="271" r:id="rId67"/>
    <p:sldId id="272" r:id="rId68"/>
    <p:sldId id="274" r:id="rId69"/>
    <p:sldId id="32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>
      <p:cViewPr varScale="1">
        <p:scale>
          <a:sx n="74" d="100"/>
          <a:sy n="74" d="100"/>
        </p:scale>
        <p:origin x="-127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Graph%20spread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3571803467486E-2"/>
          <c:y val="3.1949689695872724E-2"/>
          <c:w val="0.8847583264106631"/>
          <c:h val="0.82629018834414814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Sheet1!$A$14:$DE$14</c:f>
              <c:numCache>
                <c:formatCode>General</c:formatCode>
                <c:ptCount val="109"/>
                <c:pt idx="0">
                  <c:v>9.0833333333333339</c:v>
                </c:pt>
                <c:pt idx="1">
                  <c:v>2.3333333333333335</c:v>
                </c:pt>
                <c:pt idx="2">
                  <c:v>4.666666666666667</c:v>
                </c:pt>
                <c:pt idx="3">
                  <c:v>23.916666666666668</c:v>
                </c:pt>
                <c:pt idx="4">
                  <c:v>41.583333333333336</c:v>
                </c:pt>
                <c:pt idx="5">
                  <c:v>63.083333333333336</c:v>
                </c:pt>
                <c:pt idx="6">
                  <c:v>53.333333333333336</c:v>
                </c:pt>
                <c:pt idx="7">
                  <c:v>61.583333333333336</c:v>
                </c:pt>
                <c:pt idx="8">
                  <c:v>48</c:v>
                </c:pt>
                <c:pt idx="9">
                  <c:v>43.416666666666664</c:v>
                </c:pt>
                <c:pt idx="10">
                  <c:v>18.166666666666668</c:v>
                </c:pt>
                <c:pt idx="11">
                  <c:v>5.416666666666667</c:v>
                </c:pt>
                <c:pt idx="12">
                  <c:v>3.25</c:v>
                </c:pt>
                <c:pt idx="13">
                  <c:v>1</c:v>
                </c:pt>
                <c:pt idx="14">
                  <c:v>9.1666666666666661</c:v>
                </c:pt>
                <c:pt idx="15">
                  <c:v>46.916666666666664</c:v>
                </c:pt>
                <c:pt idx="16">
                  <c:v>56.666666666666664</c:v>
                </c:pt>
                <c:pt idx="17">
                  <c:v>103.33333333333333</c:v>
                </c:pt>
                <c:pt idx="18">
                  <c:v>80.166666666666671</c:v>
                </c:pt>
                <c:pt idx="19">
                  <c:v>63.166666666666664</c:v>
                </c:pt>
                <c:pt idx="20">
                  <c:v>37.166666666666664</c:v>
                </c:pt>
                <c:pt idx="21">
                  <c:v>25.583333333333332</c:v>
                </c:pt>
                <c:pt idx="22">
                  <c:v>13.75</c:v>
                </c:pt>
                <c:pt idx="23">
                  <c:v>5.416666666666667</c:v>
                </c:pt>
                <c:pt idx="24">
                  <c:v>16.333333333333332</c:v>
                </c:pt>
                <c:pt idx="25">
                  <c:v>43.833333333333336</c:v>
                </c:pt>
                <c:pt idx="26">
                  <c:v>63.333333333333336</c:v>
                </c:pt>
                <c:pt idx="27">
                  <c:v>68.666666666666671</c:v>
                </c:pt>
                <c:pt idx="28">
                  <c:v>77.416666666666671</c:v>
                </c:pt>
                <c:pt idx="29">
                  <c:v>64.416666666666671</c:v>
                </c:pt>
                <c:pt idx="30">
                  <c:v>35.166666666666664</c:v>
                </c:pt>
                <c:pt idx="31">
                  <c:v>20.916666666666668</c:v>
                </c:pt>
                <c:pt idx="32">
                  <c:v>10.75</c:v>
                </c:pt>
                <c:pt idx="33">
                  <c:v>5.333333333333333</c:v>
                </c:pt>
                <c:pt idx="34">
                  <c:v>8.25</c:v>
                </c:pt>
                <c:pt idx="35">
                  <c:v>35.666666666666664</c:v>
                </c:pt>
                <c:pt idx="36">
                  <c:v>79.416666666666671</c:v>
                </c:pt>
                <c:pt idx="37">
                  <c:v>113.83333333333333</c:v>
                </c:pt>
                <c:pt idx="38">
                  <c:v>109.16666666666667</c:v>
                </c:pt>
                <c:pt idx="39">
                  <c:v>88.416666666666671</c:v>
                </c:pt>
                <c:pt idx="40">
                  <c:v>67.333333333333329</c:v>
                </c:pt>
                <c:pt idx="41">
                  <c:v>46.916666666666664</c:v>
                </c:pt>
                <c:pt idx="42">
                  <c:v>30.166666666666668</c:v>
                </c:pt>
                <c:pt idx="43">
                  <c:v>15.916666666666666</c:v>
                </c:pt>
                <c:pt idx="44">
                  <c:v>9.1666666666666661</c:v>
                </c:pt>
                <c:pt idx="45">
                  <c:v>32.583333333333336</c:v>
                </c:pt>
                <c:pt idx="46">
                  <c:v>92</c:v>
                </c:pt>
                <c:pt idx="47">
                  <c:v>150.91666666666666</c:v>
                </c:pt>
                <c:pt idx="48">
                  <c:v>135.75</c:v>
                </c:pt>
                <c:pt idx="49">
                  <c:v>134.66666666666666</c:v>
                </c:pt>
                <c:pt idx="50">
                  <c:v>83.5</c:v>
                </c:pt>
                <c:pt idx="51">
                  <c:v>68.833333333333329</c:v>
                </c:pt>
                <c:pt idx="52">
                  <c:v>31</c:v>
                </c:pt>
                <c:pt idx="53">
                  <c:v>13.333333333333334</c:v>
                </c:pt>
                <c:pt idx="54">
                  <c:v>3.9166666666666665</c:v>
                </c:pt>
                <c:pt idx="55">
                  <c:v>37.333333333333336</c:v>
                </c:pt>
                <c:pt idx="56">
                  <c:v>141.33333333333334</c:v>
                </c:pt>
                <c:pt idx="57">
                  <c:v>189.41666666666666</c:v>
                </c:pt>
                <c:pt idx="58">
                  <c:v>184.16666666666666</c:v>
                </c:pt>
                <c:pt idx="59">
                  <c:v>158.41666666666666</c:v>
                </c:pt>
                <c:pt idx="60">
                  <c:v>111.91666666666667</c:v>
                </c:pt>
                <c:pt idx="61">
                  <c:v>53.416666666666664</c:v>
                </c:pt>
                <c:pt idx="62">
                  <c:v>37.083333333333336</c:v>
                </c:pt>
                <c:pt idx="63">
                  <c:v>27.416666666666668</c:v>
                </c:pt>
                <c:pt idx="64">
                  <c:v>9.8333333333333339</c:v>
                </c:pt>
                <c:pt idx="65">
                  <c:v>14.5</c:v>
                </c:pt>
                <c:pt idx="66">
                  <c:v>46.5</c:v>
                </c:pt>
                <c:pt idx="67">
                  <c:v>93.166666666666671</c:v>
                </c:pt>
                <c:pt idx="68">
                  <c:v>105.5</c:v>
                </c:pt>
                <c:pt idx="69">
                  <c:v>105.08333333333333</c:v>
                </c:pt>
                <c:pt idx="70">
                  <c:v>104.16666666666667</c:v>
                </c:pt>
                <c:pt idx="71">
                  <c:v>66.25</c:v>
                </c:pt>
                <c:pt idx="72">
                  <c:v>68.583333333333329</c:v>
                </c:pt>
                <c:pt idx="73">
                  <c:v>37.5</c:v>
                </c:pt>
                <c:pt idx="74">
                  <c:v>34.083333333333336</c:v>
                </c:pt>
                <c:pt idx="75">
                  <c:v>15</c:v>
                </c:pt>
                <c:pt idx="76">
                  <c:v>12.083333333333334</c:v>
                </c:pt>
                <c:pt idx="77">
                  <c:v>27.083333333333332</c:v>
                </c:pt>
                <c:pt idx="78">
                  <c:v>92.166666666666671</c:v>
                </c:pt>
                <c:pt idx="79">
                  <c:v>154.91666666666666</c:v>
                </c:pt>
                <c:pt idx="80">
                  <c:v>154.25</c:v>
                </c:pt>
                <c:pt idx="81">
                  <c:v>140</c:v>
                </c:pt>
                <c:pt idx="82">
                  <c:v>115.91666666666667</c:v>
                </c:pt>
                <c:pt idx="83">
                  <c:v>66.25</c:v>
                </c:pt>
                <c:pt idx="84">
                  <c:v>45.416666666666664</c:v>
                </c:pt>
                <c:pt idx="85">
                  <c:v>17.5</c:v>
                </c:pt>
                <c:pt idx="86">
                  <c:v>13</c:v>
                </c:pt>
                <c:pt idx="87">
                  <c:v>28.75</c:v>
                </c:pt>
                <c:pt idx="88">
                  <c:v>99.75</c:v>
                </c:pt>
                <c:pt idx="89">
                  <c:v>157.33333333333334</c:v>
                </c:pt>
                <c:pt idx="90">
                  <c:v>141.91666666666666</c:v>
                </c:pt>
                <c:pt idx="91">
                  <c:v>145.33333333333334</c:v>
                </c:pt>
                <c:pt idx="92">
                  <c:v>93.916666666666671</c:v>
                </c:pt>
                <c:pt idx="93">
                  <c:v>54.25</c:v>
                </c:pt>
                <c:pt idx="94">
                  <c:v>29.5</c:v>
                </c:pt>
                <c:pt idx="95">
                  <c:v>17.166666666666668</c:v>
                </c:pt>
                <c:pt idx="96">
                  <c:v>8.0833333333333339</c:v>
                </c:pt>
                <c:pt idx="97">
                  <c:v>21.083333333333332</c:v>
                </c:pt>
                <c:pt idx="98">
                  <c:v>63.666666666666664</c:v>
                </c:pt>
                <c:pt idx="99">
                  <c:v>92.666666666666671</c:v>
                </c:pt>
                <c:pt idx="100">
                  <c:v>119</c:v>
                </c:pt>
                <c:pt idx="101">
                  <c:v>110.41666666666667</c:v>
                </c:pt>
                <c:pt idx="102">
                  <c:v>103.58333333333333</c:v>
                </c:pt>
                <c:pt idx="103">
                  <c:v>63.166666666666664</c:v>
                </c:pt>
                <c:pt idx="104">
                  <c:v>40</c:v>
                </c:pt>
                <c:pt idx="105">
                  <c:v>29.416666666666668</c:v>
                </c:pt>
                <c:pt idx="106">
                  <c:v>14.666666666666666</c:v>
                </c:pt>
                <c:pt idx="107">
                  <c:v>7</c:v>
                </c:pt>
                <c:pt idx="108">
                  <c:v>2.4166666666666665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218752"/>
        <c:axId val="129377792"/>
      </c:barChart>
      <c:catAx>
        <c:axId val="124218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Years after 1900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crossAx val="129377792"/>
        <c:crosses val="autoZero"/>
        <c:auto val="1"/>
        <c:lblAlgn val="ctr"/>
        <c:lblOffset val="100"/>
        <c:noMultiLvlLbl val="0"/>
      </c:catAx>
      <c:valAx>
        <c:axId val="1293777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Sunspots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4218752"/>
        <c:crosses val="autoZero"/>
        <c:crossBetween val="between"/>
      </c:valAx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6"/>
      </a:solidFill>
      <a:prstDash val="solid"/>
    </a:ln>
    <a:effectLst/>
  </c:spPr>
  <c:txPr>
    <a:bodyPr/>
    <a:lstStyle/>
    <a:p>
      <a:pPr>
        <a:defRPr b="1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A3172-B050-448A-AF2A-683B2B574F00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77E6D-E73E-4F5C-B518-B5BFD27A6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20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77E6D-E73E-4F5C-B518-B5BFD27A69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8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5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4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2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4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1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5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71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1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B51F1-08B8-4D5E-B895-37CCDF0D86C5}" type="datetimeFigureOut">
              <a:rPr lang="en-GB" smtClean="0"/>
              <a:t>12/07/2013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9D527-5225-4B98-B068-37320AD0B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64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7137" y="2420888"/>
            <a:ext cx="496482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Sun </a:t>
            </a:r>
          </a:p>
          <a:p>
            <a:pPr algn="ctr"/>
            <a:r>
              <a:rPr lang="en-GB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and Sunspots</a:t>
            </a:r>
            <a:endParaRPr lang="en-GB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  <p:sndAc>
          <p:stSnd>
            <p:snd r:embed="rId2" name="explode.wav"/>
          </p:stSnd>
        </p:sndAc>
      </p:transition>
    </mc:Choice>
    <mc:Fallback xmlns="">
      <p:transition spd="slow" advTm="0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2" b="6250"/>
          <a:stretch/>
        </p:blipFill>
        <p:spPr bwMode="auto">
          <a:xfrm>
            <a:off x="195201" y="3223016"/>
            <a:ext cx="8697279" cy="343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28798" y="363950"/>
            <a:ext cx="4638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Sun’s Cycle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We loaded 52 frames on to DS9 and analysed how suns spots in the polar and equatorial regions moved as the sun rotated. </a:t>
            </a:r>
          </a:p>
        </p:txBody>
      </p:sp>
    </p:spTree>
    <p:extLst>
      <p:ext uri="{BB962C8B-B14F-4D97-AF65-F5344CB8AC3E}">
        <p14:creationId xmlns:p14="http://schemas.microsoft.com/office/powerpoint/2010/main" val="12558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4159" t="30833" r="34165" b="11983"/>
          <a:stretch/>
        </p:blipFill>
        <p:spPr>
          <a:xfrm>
            <a:off x="1187625" y="0"/>
            <a:ext cx="691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33925" t="30833" r="33808" b="12407"/>
          <a:stretch/>
        </p:blipFill>
        <p:spPr>
          <a:xfrm>
            <a:off x="1146412" y="1"/>
            <a:ext cx="6809250" cy="68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49" t="30409" r="34045" b="12407"/>
          <a:stretch/>
        </p:blipFill>
        <p:spPr>
          <a:xfrm>
            <a:off x="1187624" y="-15434"/>
            <a:ext cx="682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46" t="30833" r="34015" b="12407"/>
          <a:stretch/>
        </p:blipFill>
        <p:spPr>
          <a:xfrm>
            <a:off x="1078173" y="0"/>
            <a:ext cx="68648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05" t="30833" r="34073" b="11983"/>
          <a:stretch/>
        </p:blipFill>
        <p:spPr>
          <a:xfrm>
            <a:off x="1115616" y="4324"/>
            <a:ext cx="68102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55" t="30833" r="34045" b="12407"/>
          <a:stretch/>
        </p:blipFill>
        <p:spPr>
          <a:xfrm>
            <a:off x="1043608" y="1"/>
            <a:ext cx="68777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27" t="30833" r="33808" b="12407"/>
          <a:stretch/>
        </p:blipFill>
        <p:spPr>
          <a:xfrm>
            <a:off x="1043608" y="0"/>
            <a:ext cx="691329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72" t="30833" r="34025" b="12407"/>
          <a:stretch/>
        </p:blipFill>
        <p:spPr>
          <a:xfrm>
            <a:off x="1101450" y="0"/>
            <a:ext cx="68784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5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02" t="30794" r="33808" b="11984"/>
          <a:stretch/>
        </p:blipFill>
        <p:spPr>
          <a:xfrm>
            <a:off x="1151879" y="-12147"/>
            <a:ext cx="6862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Diameter is </a:t>
            </a:r>
            <a:r>
              <a:rPr lang="en-GB" sz="3600" dirty="0"/>
              <a:t>1,392,684 </a:t>
            </a:r>
            <a:r>
              <a:rPr lang="en-GB" sz="3600" dirty="0" smtClean="0"/>
              <a:t>km</a:t>
            </a:r>
          </a:p>
          <a:p>
            <a:r>
              <a:rPr lang="en-GB" sz="3600" dirty="0" smtClean="0"/>
              <a:t>Mass 2x10^30kg</a:t>
            </a:r>
          </a:p>
          <a:p>
            <a:r>
              <a:rPr lang="en-GB" sz="3600" dirty="0" smtClean="0"/>
              <a:t>Equates for 99.86% of the solar systems mass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7744" y="188640"/>
            <a:ext cx="4160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Sun Fun Facts</a:t>
            </a:r>
            <a:endParaRPr lang="en-GB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2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46" t="30409" r="33808" b="12831"/>
          <a:stretch/>
        </p:blipFill>
        <p:spPr>
          <a:xfrm>
            <a:off x="1070386" y="1"/>
            <a:ext cx="69091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2" t="30833" r="33808" b="12831"/>
          <a:stretch/>
        </p:blipFill>
        <p:spPr>
          <a:xfrm>
            <a:off x="1043608" y="31101"/>
            <a:ext cx="698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00" t="30833" r="33808" b="12407"/>
          <a:stretch/>
        </p:blipFill>
        <p:spPr>
          <a:xfrm>
            <a:off x="971600" y="0"/>
            <a:ext cx="6940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37" t="30833" r="33808" b="12407"/>
          <a:stretch/>
        </p:blipFill>
        <p:spPr>
          <a:xfrm>
            <a:off x="971599" y="-10754"/>
            <a:ext cx="695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41" t="31256" r="33845" b="12830"/>
          <a:stretch/>
        </p:blipFill>
        <p:spPr>
          <a:xfrm>
            <a:off x="971600" y="-1"/>
            <a:ext cx="70285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64" t="30833" r="33808" b="12407"/>
          <a:stretch/>
        </p:blipFill>
        <p:spPr>
          <a:xfrm>
            <a:off x="1043608" y="0"/>
            <a:ext cx="6926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6" t="30833" r="33808" b="11985"/>
          <a:stretch/>
        </p:blipFill>
        <p:spPr>
          <a:xfrm>
            <a:off x="1043608" y="0"/>
            <a:ext cx="6909495" cy="68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0" t="31680" r="33808" b="12407"/>
          <a:stretch/>
        </p:blipFill>
        <p:spPr>
          <a:xfrm>
            <a:off x="1043608" y="9915"/>
            <a:ext cx="7056088" cy="68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07" t="30833" r="33808" b="12407"/>
          <a:stretch/>
        </p:blipFill>
        <p:spPr>
          <a:xfrm>
            <a:off x="1092855" y="0"/>
            <a:ext cx="693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72" t="31256" r="33808" b="12407"/>
          <a:stretch/>
        </p:blipFill>
        <p:spPr>
          <a:xfrm>
            <a:off x="1115616" y="13685"/>
            <a:ext cx="699882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1390" y="2420888"/>
            <a:ext cx="765632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Sun’s Rotational </a:t>
            </a:r>
          </a:p>
          <a:p>
            <a:pPr algn="ctr"/>
            <a:r>
              <a:rPr lang="en-GB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1990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29" t="30409" r="33808" b="13255"/>
          <a:stretch/>
        </p:blipFill>
        <p:spPr>
          <a:xfrm>
            <a:off x="1043608" y="-1"/>
            <a:ext cx="69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1" t="30409" r="33808" b="12407"/>
          <a:stretch/>
        </p:blipFill>
        <p:spPr>
          <a:xfrm>
            <a:off x="1115616" y="8610"/>
            <a:ext cx="6882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1" t="30409" r="33808" b="12407"/>
          <a:stretch/>
        </p:blipFill>
        <p:spPr>
          <a:xfrm>
            <a:off x="1043608" y="1"/>
            <a:ext cx="68826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04" t="30833" r="33808" b="11984"/>
          <a:stretch/>
        </p:blipFill>
        <p:spPr>
          <a:xfrm>
            <a:off x="1043608" y="18490"/>
            <a:ext cx="69094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6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80" t="30409" r="34071" b="12407"/>
          <a:stretch/>
        </p:blipFill>
        <p:spPr>
          <a:xfrm>
            <a:off x="1043608" y="0"/>
            <a:ext cx="6837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61" t="30409" r="33808" b="12831"/>
          <a:stretch/>
        </p:blipFill>
        <p:spPr>
          <a:xfrm>
            <a:off x="971600" y="11862"/>
            <a:ext cx="69490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08" t="29986" r="33808" b="12408"/>
          <a:stretch/>
        </p:blipFill>
        <p:spPr>
          <a:xfrm>
            <a:off x="1043608" y="-30904"/>
            <a:ext cx="6908739" cy="6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84" t="30833" r="33808" b="12407"/>
          <a:stretch/>
        </p:blipFill>
        <p:spPr>
          <a:xfrm>
            <a:off x="1037230" y="0"/>
            <a:ext cx="694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8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2" t="30833" r="33808" b="12831"/>
          <a:stretch/>
        </p:blipFill>
        <p:spPr>
          <a:xfrm>
            <a:off x="990321" y="0"/>
            <a:ext cx="698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8" t="30410" r="33808" b="12407"/>
          <a:stretch/>
        </p:blipFill>
        <p:spPr>
          <a:xfrm>
            <a:off x="1065705" y="0"/>
            <a:ext cx="6848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The data has been taken through a H-Alpha filter.</a:t>
            </a:r>
          </a:p>
          <a:p>
            <a:r>
              <a:rPr lang="en-GB" sz="3600" dirty="0" smtClean="0"/>
              <a:t>Observations were taken everyday around noon as close as possible.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066979" y="332656"/>
            <a:ext cx="2826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Our Data</a:t>
            </a:r>
            <a:endParaRPr lang="en-GB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107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50" t="30834" r="33808" b="12836"/>
          <a:stretch/>
        </p:blipFill>
        <p:spPr>
          <a:xfrm>
            <a:off x="1092483" y="-15827"/>
            <a:ext cx="698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62" t="30833" r="33808" b="12407"/>
          <a:stretch/>
        </p:blipFill>
        <p:spPr>
          <a:xfrm>
            <a:off x="1075066" y="1983"/>
            <a:ext cx="692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3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37" t="30833" r="33808" b="12407"/>
          <a:stretch/>
        </p:blipFill>
        <p:spPr>
          <a:xfrm>
            <a:off x="1084081" y="5395"/>
            <a:ext cx="69542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29" t="30833" r="34055" b="12831"/>
          <a:stretch/>
        </p:blipFill>
        <p:spPr>
          <a:xfrm>
            <a:off x="1115616" y="-357"/>
            <a:ext cx="6933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26" t="31256" r="34045" b="12407"/>
          <a:stretch/>
        </p:blipFill>
        <p:spPr>
          <a:xfrm>
            <a:off x="1025156" y="1"/>
            <a:ext cx="69358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1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4026" t="30671" r="33771" b="12890"/>
          <a:stretch/>
        </p:blipFill>
        <p:spPr>
          <a:xfrm>
            <a:off x="1115616" y="14110"/>
            <a:ext cx="6946437" cy="68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5146" t="30673" r="34321" b="13546"/>
          <a:stretch/>
        </p:blipFill>
        <p:spPr>
          <a:xfrm>
            <a:off x="1314992" y="0"/>
            <a:ext cx="667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779" t="30274" r="33779" b="12477"/>
          <a:stretch/>
        </p:blipFill>
        <p:spPr>
          <a:xfrm>
            <a:off x="1259632" y="0"/>
            <a:ext cx="685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06" t="30672" r="34045" b="12079"/>
          <a:stretch/>
        </p:blipFill>
        <p:spPr>
          <a:xfrm>
            <a:off x="1259632" y="0"/>
            <a:ext cx="682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21" t="30672" r="34045" b="12079"/>
          <a:stretch/>
        </p:blipFill>
        <p:spPr>
          <a:xfrm>
            <a:off x="1259632" y="0"/>
            <a:ext cx="6785034" cy="68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It is visible in the red part of the electromagnetic spectrum.</a:t>
            </a:r>
          </a:p>
          <a:p>
            <a:r>
              <a:rPr lang="en-GB" sz="3600" dirty="0" smtClean="0"/>
              <a:t>The H-Alpha line shows where the </a:t>
            </a:r>
          </a:p>
          <a:p>
            <a:pPr marL="0" indent="0">
              <a:buNone/>
            </a:pPr>
            <a:r>
              <a:rPr lang="en-GB" sz="3600" dirty="0"/>
              <a:t> </a:t>
            </a:r>
            <a:r>
              <a:rPr lang="en-GB" sz="3600" dirty="0" smtClean="0"/>
              <a:t>   hydrogen is being ionised.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3290" y="332656"/>
            <a:ext cx="4513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H-Alpha Filters</a:t>
            </a:r>
            <a:endParaRPr lang="en-GB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074" name="Picture 2" descr="http://upload.wikimedia.org/wikipedia/commons/thumb/6/60/Emission_spectrum-H.svg/800px-Emission_spectrum-H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1" y="5733256"/>
            <a:ext cx="762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991797" y="5229200"/>
            <a:ext cx="1388515" cy="5040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68263" y="4149080"/>
            <a:ext cx="302353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H-Alpha hydrogen emission spectrum line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72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21" t="30672" r="33771" b="13057"/>
          <a:stretch/>
        </p:blipFill>
        <p:spPr>
          <a:xfrm>
            <a:off x="1259632" y="1"/>
            <a:ext cx="7005401" cy="685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59" t="30541" r="33859" b="12698"/>
          <a:stretch/>
        </p:blipFill>
        <p:spPr>
          <a:xfrm>
            <a:off x="1331640" y="-13775"/>
            <a:ext cx="6949433" cy="68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45" t="30672" r="34321" b="12079"/>
          <a:stretch/>
        </p:blipFill>
        <p:spPr>
          <a:xfrm>
            <a:off x="1331639" y="0"/>
            <a:ext cx="6740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08" t="30671" r="34045" b="12568"/>
          <a:stretch/>
        </p:blipFill>
        <p:spPr>
          <a:xfrm>
            <a:off x="1259632" y="0"/>
            <a:ext cx="6888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73" t="30671" r="34045" b="12568"/>
          <a:stretch/>
        </p:blipFill>
        <p:spPr>
          <a:xfrm>
            <a:off x="1370355" y="-21006"/>
            <a:ext cx="6873530" cy="68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85" t="30671" r="33771" b="12568"/>
          <a:stretch/>
        </p:blipFill>
        <p:spPr>
          <a:xfrm>
            <a:off x="1331640" y="0"/>
            <a:ext cx="695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32" t="30183" r="34045" b="12784"/>
          <a:stretch/>
        </p:blipFill>
        <p:spPr>
          <a:xfrm>
            <a:off x="1310224" y="0"/>
            <a:ext cx="6849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967" t="30672" r="34046" b="12079"/>
          <a:stretch/>
        </p:blipFill>
        <p:spPr>
          <a:xfrm>
            <a:off x="1331640" y="623"/>
            <a:ext cx="681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851" t="30183" r="34045" b="12568"/>
          <a:stretch/>
        </p:blipFill>
        <p:spPr>
          <a:xfrm>
            <a:off x="1331640" y="7307"/>
            <a:ext cx="6838248" cy="68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006" t="30672" r="34046" b="13057"/>
          <a:stretch/>
        </p:blipFill>
        <p:spPr>
          <a:xfrm>
            <a:off x="1331640" y="0"/>
            <a:ext cx="6906465" cy="68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probability of the electron being excited to n=3 without being removed it very small.</a:t>
            </a:r>
          </a:p>
          <a:p>
            <a:r>
              <a:rPr lang="en-GB" dirty="0" smtClean="0"/>
              <a:t>Within the new atom the electron will be in any energy level and so will try to cascade to the ground state (n=1). 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223290" y="332656"/>
            <a:ext cx="4513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H-Alpha Filters</a:t>
            </a:r>
            <a:endParaRPr lang="en-GB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87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58182" y="2420888"/>
            <a:ext cx="342273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Sunspots</a:t>
            </a:r>
            <a:endParaRPr lang="en-GB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0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2" name="explode.wav"/>
          </p:stSnd>
        </p:sndAc>
      </p:transition>
    </mc:Choice>
    <mc:Fallback xmlns="">
      <p:transition spd="slow" advClick="0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They appear as dark spots compared to their surrounding regions.</a:t>
            </a:r>
          </a:p>
          <a:p>
            <a:r>
              <a:rPr lang="en-GB" dirty="0" smtClean="0"/>
              <a:t>The spot appears dark as it is much colder at around 3000-4500K (2700-4200°C) compared with the sun’s 5780K (5500°C)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5176" y="363950"/>
            <a:ext cx="6045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What are Sunspots?</a:t>
            </a:r>
          </a:p>
        </p:txBody>
      </p:sp>
    </p:spTree>
    <p:extLst>
      <p:ext uri="{BB962C8B-B14F-4D97-AF65-F5344CB8AC3E}">
        <p14:creationId xmlns:p14="http://schemas.microsoft.com/office/powerpoint/2010/main" val="14252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</a:t>
            </a:r>
            <a:r>
              <a:rPr lang="en-GB" dirty="0"/>
              <a:t>is about 300 miles </a:t>
            </a:r>
            <a:r>
              <a:rPr lang="en-GB" dirty="0" smtClean="0"/>
              <a:t>thick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It has a composition of different gases including:</a:t>
            </a:r>
          </a:p>
          <a:p>
            <a:pPr marL="0" indent="0">
              <a:buNone/>
            </a:pPr>
            <a:r>
              <a:rPr lang="en-GB" dirty="0" smtClean="0"/>
              <a:t>                          Hydrogen (73.46%)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Helium (24.85%)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Oxygen (0.77%) </a:t>
            </a:r>
          </a:p>
          <a:p>
            <a:pPr marL="0" indent="0">
              <a:buNone/>
            </a:pPr>
            <a:r>
              <a:rPr lang="en-GB" dirty="0" smtClean="0"/>
              <a:t>                  and many other elements.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1588" y="332656"/>
            <a:ext cx="7787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What is the photosphere?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6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They </a:t>
            </a:r>
            <a:r>
              <a:rPr lang="en-GB" dirty="0"/>
              <a:t>usually appear as pairs, with each sunspot having the opposite magnetic pole than the other</a:t>
            </a:r>
            <a:r>
              <a:rPr lang="en-GB" dirty="0" smtClean="0"/>
              <a:t>.</a:t>
            </a:r>
          </a:p>
          <a:p>
            <a:r>
              <a:rPr lang="en-GB" dirty="0" smtClean="0"/>
              <a:t>An eddy current brake is responsible for slowing an object through electromagnetic induction which creates resistance.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3271" y="332656"/>
            <a:ext cx="8273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Why do Sunspots appear?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126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33348" y="332656"/>
            <a:ext cx="5633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 algn="just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Sunspot Patterns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3" b="5119"/>
          <a:stretch/>
        </p:blipFill>
        <p:spPr bwMode="auto">
          <a:xfrm>
            <a:off x="107504" y="1402326"/>
            <a:ext cx="89289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91832" y="5682297"/>
            <a:ext cx="7130752" cy="1028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Around 1296 pieces of data for just the sunspots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8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3348" y="332656"/>
            <a:ext cx="5633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 algn="just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Sunspot Patterns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095061"/>
              </p:ext>
            </p:extLst>
          </p:nvPr>
        </p:nvGraphicFramePr>
        <p:xfrm>
          <a:off x="395536" y="1345324"/>
          <a:ext cx="8356689" cy="518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3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3348" y="332656"/>
            <a:ext cx="5633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 algn="just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Sunspot Patterns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Chart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3" y="1360436"/>
            <a:ext cx="8280920" cy="511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06269" y="3734112"/>
            <a:ext cx="11074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Year 2000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591672" y="4229472"/>
            <a:ext cx="11074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Year 2007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80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2/28/Sunspot_Numb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32440" cy="362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33348" y="332656"/>
            <a:ext cx="5633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 algn="just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Sunspot Patterns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372" y="5540407"/>
            <a:ext cx="7130752" cy="1028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Our data matched previously gathered data very closely.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8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super amazing life changing presentation.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9965" y="2276872"/>
            <a:ext cx="85689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 algn="just"/>
            <a:r>
              <a:rPr lang="en-US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 you for watching!</a:t>
            </a:r>
            <a:endParaRPr lang="en-US" sz="6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39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By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Abbie</a:t>
            </a:r>
            <a:r>
              <a:rPr lang="en-GB" dirty="0" smtClean="0"/>
              <a:t> Chadwick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John Buckley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Patrick Heartless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9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7905" y="350002"/>
            <a:ext cx="7613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Energy Level of Hydrogen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5857" y="4797152"/>
            <a:ext cx="8384615" cy="576063"/>
            <a:chOff x="435857" y="4797152"/>
            <a:chExt cx="8384615" cy="576063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435857" y="4797152"/>
              <a:ext cx="864096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 smtClean="0"/>
                <a:t>n=1</a:t>
              </a:r>
              <a:endParaRPr lang="en-GB" dirty="0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7467128" y="4869160"/>
              <a:ext cx="13533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b="1" dirty="0" smtClean="0"/>
                <a:t>-13.6 </a:t>
              </a:r>
              <a:r>
                <a:rPr lang="en-GB" sz="2400" b="1" dirty="0" err="1" smtClean="0"/>
                <a:t>eV</a:t>
              </a:r>
              <a:endParaRPr lang="en-GB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5857" y="3645024"/>
            <a:ext cx="8384615" cy="656455"/>
            <a:chOff x="536688" y="3645024"/>
            <a:chExt cx="8384615" cy="65645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36688" y="3725416"/>
              <a:ext cx="864096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 smtClean="0"/>
                <a:t>n=2</a:t>
              </a:r>
              <a:endParaRPr lang="en-GB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567959" y="3645024"/>
              <a:ext cx="13533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b="1" dirty="0" smtClean="0"/>
                <a:t>-3.40 </a:t>
              </a:r>
              <a:r>
                <a:rPr lang="en-GB" sz="2400" b="1" dirty="0" err="1" smtClean="0"/>
                <a:t>eV</a:t>
              </a:r>
              <a:endParaRPr lang="en-GB" sz="24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5857" y="2276871"/>
            <a:ext cx="8333803" cy="576063"/>
            <a:chOff x="435857" y="2276871"/>
            <a:chExt cx="8333803" cy="576063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435857" y="2276871"/>
              <a:ext cx="864096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 smtClean="0"/>
                <a:t>n=3</a:t>
              </a:r>
              <a:endParaRPr lang="en-GB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7416316" y="2348880"/>
              <a:ext cx="13533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b="1" dirty="0" smtClean="0"/>
                <a:t>-1.51 </a:t>
              </a:r>
              <a:r>
                <a:rPr lang="en-GB" sz="2400" b="1" dirty="0" err="1" smtClean="0"/>
                <a:t>eV</a:t>
              </a:r>
              <a:endParaRPr lang="en-GB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5857" y="1426519"/>
            <a:ext cx="8225791" cy="697364"/>
            <a:chOff x="435857" y="1640158"/>
            <a:chExt cx="8225791" cy="697364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35857" y="1640158"/>
              <a:ext cx="1173735" cy="6973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3600" dirty="0" smtClean="0">
                  <a:cs typeface="Arial" pitchFamily="34" charset="0"/>
                </a:rPr>
                <a:t>n=</a:t>
              </a:r>
              <a:r>
                <a:rPr lang="en-GB" sz="4800" dirty="0"/>
                <a:t>∞</a:t>
              </a:r>
              <a:endParaRPr lang="en-GB" sz="4800" dirty="0">
                <a:cs typeface="Arial" pitchFamily="34" charset="0"/>
              </a:endParaRP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7524328" y="1772816"/>
              <a:ext cx="1137320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b="1" dirty="0"/>
                <a:t>0</a:t>
              </a:r>
              <a:r>
                <a:rPr lang="en-GB" sz="2400" b="1" dirty="0" smtClean="0"/>
                <a:t> </a:t>
              </a:r>
              <a:r>
                <a:rPr lang="en-GB" sz="2400" b="1" dirty="0" err="1" smtClean="0"/>
                <a:t>eV</a:t>
              </a:r>
              <a:endParaRPr lang="en-GB" sz="2400" b="1" dirty="0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123728" y="2564904"/>
            <a:ext cx="0" cy="129614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83768" y="3861048"/>
            <a:ext cx="0" cy="122413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35857" y="1907859"/>
            <a:ext cx="8327415" cy="515414"/>
            <a:chOff x="435857" y="1907859"/>
            <a:chExt cx="8327415" cy="515414"/>
          </a:xfrm>
        </p:grpSpPr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435857" y="1907859"/>
              <a:ext cx="993726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 smtClean="0"/>
                <a:t>n=4</a:t>
              </a:r>
              <a:endParaRPr lang="en-GB" dirty="0"/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7467128" y="1991225"/>
              <a:ext cx="12961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b="1" dirty="0" smtClean="0"/>
                <a:t>-0.85 </a:t>
              </a:r>
              <a:r>
                <a:rPr lang="en-GB" sz="2400" b="1" dirty="0" err="1" smtClean="0"/>
                <a:t>eV</a:t>
              </a:r>
              <a:endParaRPr lang="en-GB" sz="2400" b="1" dirty="0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H="1">
            <a:off x="2267744" y="3212976"/>
            <a:ext cx="1440160" cy="14401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ontent Placeholder 2"/>
          <p:cNvSpPr txBox="1">
            <a:spLocks/>
          </p:cNvSpPr>
          <p:nvPr/>
        </p:nvSpPr>
        <p:spPr>
          <a:xfrm>
            <a:off x="3684677" y="2902618"/>
            <a:ext cx="1630630" cy="576063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>
                <a:solidFill>
                  <a:srgbClr val="00B050"/>
                </a:solidFill>
              </a:rPr>
              <a:t>H-Alpha</a:t>
            </a:r>
            <a:endParaRPr lang="en-GB" b="1" dirty="0">
              <a:solidFill>
                <a:srgbClr val="00B05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691680" y="1775201"/>
            <a:ext cx="5616624" cy="3309983"/>
            <a:chOff x="1691680" y="1775201"/>
            <a:chExt cx="5616624" cy="330998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691680" y="5085184"/>
              <a:ext cx="5616624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1691680" y="1775201"/>
              <a:ext cx="5616624" cy="2085847"/>
              <a:chOff x="1691680" y="1775201"/>
              <a:chExt cx="5616624" cy="2085847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691680" y="1775201"/>
                <a:ext cx="5616624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691680" y="2564904"/>
                <a:ext cx="5616624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691680" y="3861048"/>
                <a:ext cx="5616624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691680" y="2204864"/>
                <a:ext cx="5616624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4940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98" y="1484784"/>
            <a:ext cx="8229600" cy="5184576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The polar cycle is longer than the equatorial cycle.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30531" r="33893" b="12533"/>
          <a:stretch/>
        </p:blipFill>
        <p:spPr bwMode="auto">
          <a:xfrm>
            <a:off x="6084168" y="1458977"/>
            <a:ext cx="2720961" cy="282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8" t="30209" r="33708" b="12027"/>
          <a:stretch/>
        </p:blipFill>
        <p:spPr bwMode="auto">
          <a:xfrm>
            <a:off x="406720" y="1458977"/>
            <a:ext cx="2808311" cy="282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320965" y="1864172"/>
            <a:ext cx="288032" cy="28803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028384" y="1844824"/>
            <a:ext cx="288032" cy="28803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35896" y="3133697"/>
            <a:ext cx="2077049" cy="11521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X=1512.857</a:t>
            </a:r>
          </a:p>
          <a:p>
            <a:pPr marL="0" indent="0">
              <a:buNone/>
            </a:pPr>
            <a:r>
              <a:rPr lang="en-GB" dirty="0" smtClean="0"/>
              <a:t>Y=1638.306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977032" y="350002"/>
            <a:ext cx="33947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Polar Cycle</a:t>
            </a:r>
          </a:p>
        </p:txBody>
      </p:sp>
    </p:spTree>
    <p:extLst>
      <p:ext uri="{BB962C8B-B14F-4D97-AF65-F5344CB8AC3E}">
        <p14:creationId xmlns:p14="http://schemas.microsoft.com/office/powerpoint/2010/main" val="34693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98" y="1600198"/>
            <a:ext cx="8229600" cy="5069160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t="30556" r="33738" b="11932"/>
          <a:stretch/>
        </p:blipFill>
        <p:spPr bwMode="auto">
          <a:xfrm>
            <a:off x="6084167" y="1533765"/>
            <a:ext cx="2769705" cy="278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t="30398" r="34027" b="12405"/>
          <a:stretch/>
        </p:blipFill>
        <p:spPr bwMode="auto">
          <a:xfrm>
            <a:off x="366929" y="1533765"/>
            <a:ext cx="2782447" cy="278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758152" y="2348880"/>
            <a:ext cx="260039" cy="28803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440869" y="2348880"/>
            <a:ext cx="288032" cy="26007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123" y="1700808"/>
            <a:ext cx="8229600" cy="496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The equatorial cycle was shorter than the polar cycle.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35896" y="3190187"/>
            <a:ext cx="2077049" cy="11521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X=1117.925</a:t>
            </a:r>
          </a:p>
          <a:p>
            <a:pPr marL="0" indent="0">
              <a:buNone/>
            </a:pPr>
            <a:r>
              <a:rPr lang="en-GB" dirty="0" smtClean="0"/>
              <a:t>Y=1364.177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07992" y="363950"/>
            <a:ext cx="4879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Equatorial</a:t>
            </a:r>
            <a:r>
              <a:rPr lang="en-GB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Cycle</a:t>
            </a:r>
          </a:p>
        </p:txBody>
      </p:sp>
    </p:spTree>
    <p:extLst>
      <p:ext uri="{BB962C8B-B14F-4D97-AF65-F5344CB8AC3E}">
        <p14:creationId xmlns:p14="http://schemas.microsoft.com/office/powerpoint/2010/main" val="137347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9|1.5|1.7|0.6|0.9|1.4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375</Words>
  <Application>Microsoft Office PowerPoint</Application>
  <PresentationFormat>On-screen Show (4:3)</PresentationFormat>
  <Paragraphs>86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   Abbie Chadwick  John Buckley  Patrick Heartless</vt:lpstr>
    </vt:vector>
  </TitlesOfParts>
  <Company>LJMU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Sun and Sun Spots</dc:title>
  <dc:creator>Group A</dc:creator>
  <cp:lastModifiedBy>Group A</cp:lastModifiedBy>
  <cp:revision>49</cp:revision>
  <dcterms:created xsi:type="dcterms:W3CDTF">2013-07-10T13:17:02Z</dcterms:created>
  <dcterms:modified xsi:type="dcterms:W3CDTF">2013-07-12T11:58:29Z</dcterms:modified>
</cp:coreProperties>
</file>